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ACD91F-0480-45AB-AE55-B1FC32D12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B126702-EB3E-4546-8CDB-A93802735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3B357F-7DC9-4450-98EB-3AC4CADEC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68A2C4-225D-44DA-AB91-8764DFBCF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4A9127-AD96-4463-A9C3-7DA47F132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134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C72605-7924-45C6-A3B8-7C1EB9FAC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07EC7FB-9553-4F89-A088-16E5C8EFB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B40144-BA13-4464-B000-510DF78EE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FB6438-B8DC-4CC6-B49A-ECFB8ABE2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00C99D-830C-47EA-BBBE-745CBB92E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261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B6706F0-4A24-4B1A-A853-1FE72D580C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C2E4D9-DDBC-4596-A741-41C69F395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7E2106-673E-4C7F-ADBF-7E0C47B1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2D1C95-0DAC-4605-86EA-4561E05F9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F52654-FEF0-4674-86BB-B76C9AC69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300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9ADDD5-2E02-4212-BA76-3B3F6895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B395D7-7B4B-456C-80E4-BAAE116F0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BF966C-A5D2-4644-BA9B-1A41B7B92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AC2FDE-7C82-418F-BC65-914EFFC0C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9CE335-3F66-4781-8046-379DA0871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10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D75267-883D-42E3-AD4E-6A6834BF0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2B3A1B3-87AE-4AB1-A567-DF0C5232C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5188DF-043C-4482-9F2D-7B7EC65C6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12C64B-9FFE-44AB-9F78-0A0072B9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B8CB52-A1AF-445B-AC08-31F5BBAEA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078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9A8930-498F-49CF-81E8-E28F201E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BF7CA2-6832-42FF-891C-4CE5D8D5CF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8F36B11-FC22-4239-A1B9-C31D3F239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C8E04F7-08BA-404E-A899-75E74DB0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71B5A8-29BC-4F7B-A826-9D1715541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111E909-A8C4-4E7B-A714-8F6DCB442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598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2BF5B3-2ED0-4740-A976-345F58AD4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EC67CAF-2318-40CC-B64F-05D945802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435213E-597E-4E1F-AC0B-A198FA753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4E56E0E-575B-4798-BFE6-DF5919C66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4E651B-45B8-4547-8A7A-94EB9B355C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1CB0A5D-B4CD-4B2F-B6AD-2F4C7DAF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D8DB23F-1DFB-4B1A-82F5-6C53DA52B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4841849-506E-48FA-950A-C8992F736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90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319EC1-BCD1-4BC2-9B99-967907CED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B98E5E6-8E3D-4C92-A4DC-A2636B027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260A7FD-71D9-41C8-9114-BA3B7C153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74E490E-A10C-42F2-BE11-5B7FDBE40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611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E3EA648-862C-4E04-972B-E4C68C964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7E6CCAA-31CC-42F8-B8F7-9481D6AED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2F0E99F-400F-461C-8F58-42A6768C1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422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323CC2-B27B-4ADE-A385-E76332BEA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B1908B-24A7-4CCD-890B-3A96F3CE7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AF268B4-F24D-4578-A8E4-91576E058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6976887-AA2C-4BD3-ACFE-57FE1ECFF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44E689-DF68-41B9-9E02-415A5F5FC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7013338-1B7D-4D20-BADF-21FF0875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2606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130B04-7251-4318-A482-E902BF2D5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3786E04-485A-4276-8086-CDE199F10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6DD02A7-CF98-431A-9AF9-180618241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75F7DED-9AD6-40ED-893B-83F10FBD9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A120213-34A8-4DB2-BFE4-AA0CDA1A5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D7BDF2-7DEF-4ADB-8B7E-07DC7C15C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398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6A764E5-F0E0-4294-9AAF-783622E85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81912CF-558A-4801-AD8F-1711D3B25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9C16181-E3A6-4ED1-BA1A-E31EEE521B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70E93-7736-4CCC-AB2A-60508B885B4E}" type="datetimeFigureOut">
              <a:rPr lang="it-IT" smtClean="0"/>
              <a:t>30/12/2022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24D5D0-3E26-4669-B082-57704CA2E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09A075-6354-4D85-9D90-7F07FADFCF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697FD-8800-46C6-ABE0-C4E39F4F0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933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genzialaore.elixforms.it/rwe2/module_preview.jsp?MODULE_TAG=MOD_INCENDI_MONTIFERRU_NON_ZOOTECNICHE" TargetMode="External"/><Relationship Id="rId2" Type="http://schemas.openxmlformats.org/officeDocument/2006/relationships/hyperlink" Target="https://agenzialaore.elixforms.it/rwe2/module_preview.jsp?MODULE_TAG=MOD_INCENDI_MONTIFERR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genzialaore.elixforms.it/rwe2/module_preview.jsp?MODULE_TAG=MOD_INCENDI_MONTIFERRU_APICOLTOR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8F3703A-ADD1-4D7F-A207-521F672271A5}"/>
              </a:ext>
            </a:extLst>
          </p:cNvPr>
          <p:cNvSpPr/>
          <p:nvPr/>
        </p:nvSpPr>
        <p:spPr>
          <a:xfrm>
            <a:off x="666750" y="561975"/>
            <a:ext cx="10744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Ordinanza del Commissario Delegato Emergenza Incendi 2021 n. 2/21 del 05/10/2021- Compensazione dei danni causati dall’eccezionale diffusione degli incendi boschivi nei territori della Regione Sardegna, </a:t>
            </a:r>
            <a:r>
              <a:rPr lang="it-IT" sz="1400" b="1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Montiferru</a:t>
            </a:r>
            <a:r>
              <a:rPr lang="it-IT" sz="14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 Alta </a:t>
            </a:r>
            <a:r>
              <a:rPr lang="it-IT" sz="1400" b="1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Marmilla</a:t>
            </a:r>
            <a:endParaRPr lang="it-IT" sz="1400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ECE4DE8-0D90-4A2A-AEA0-0696AE38D9CF}"/>
              </a:ext>
            </a:extLst>
          </p:cNvPr>
          <p:cNvSpPr/>
          <p:nvPr/>
        </p:nvSpPr>
        <p:spPr>
          <a:xfrm>
            <a:off x="1152525" y="2474893"/>
            <a:ext cx="93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Modifica dell’avviso e dell’art.6 delle modalità operative e condizioni di ammissibilità</a:t>
            </a:r>
            <a:endParaRPr lang="it-IT" sz="280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E8BBF771-737B-4EEC-B8CA-53B77CC98EA3}"/>
              </a:ext>
            </a:extLst>
          </p:cNvPr>
          <p:cNvSpPr/>
          <p:nvPr/>
        </p:nvSpPr>
        <p:spPr>
          <a:xfrm>
            <a:off x="2281805" y="117446"/>
            <a:ext cx="6157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Servizio indennizzi in agricoltura per calamità naturali </a:t>
            </a:r>
          </a:p>
        </p:txBody>
      </p:sp>
    </p:spTree>
    <p:extLst>
      <p:ext uri="{BB962C8B-B14F-4D97-AF65-F5344CB8AC3E}">
        <p14:creationId xmlns:p14="http://schemas.microsoft.com/office/powerpoint/2010/main" val="397149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6C7D13A-8DE0-4C1C-ADE1-23E13BF95A5B}"/>
              </a:ext>
            </a:extLst>
          </p:cNvPr>
          <p:cNvSpPr txBox="1"/>
          <p:nvPr/>
        </p:nvSpPr>
        <p:spPr>
          <a:xfrm>
            <a:off x="666750" y="1181100"/>
            <a:ext cx="1081087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dirty="0"/>
              <a:t>Possono presentare domanda di contributo non solo le imprese ad indirizzo produttivo zootecnico ma anche le </a:t>
            </a:r>
            <a:r>
              <a:rPr lang="it-IT" u="sng" dirty="0"/>
              <a:t>imprese agricole non zootecniche </a:t>
            </a:r>
            <a:r>
              <a:rPr lang="it-IT" dirty="0"/>
              <a:t>limitatamente alla riparazione e al ripristino di recinzioni e per gli impianti per l’irrigazione;</a:t>
            </a:r>
          </a:p>
          <a:p>
            <a:endParaRPr lang="it-IT" dirty="0"/>
          </a:p>
          <a:p>
            <a:r>
              <a:rPr lang="it-IT" dirty="0"/>
              <a:t>La domanda di contributo può essere presentata dai seguenti soggetti: </a:t>
            </a:r>
          </a:p>
          <a:p>
            <a:r>
              <a:rPr lang="it-IT" u="sng" dirty="0"/>
              <a:t>- Tutte le tipologia di imprenditore agricolo e di impresa agricola ( ex art. 2135 cc)</a:t>
            </a:r>
          </a:p>
          <a:p>
            <a:r>
              <a:rPr lang="it-IT" dirty="0"/>
              <a:t> - Apicoltori che esercitano l’attività in forma non professionale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EAAC9F2C-AE49-4813-AB1D-BA811E084BB6}"/>
              </a:ext>
            </a:extLst>
          </p:cNvPr>
          <p:cNvSpPr/>
          <p:nvPr/>
        </p:nvSpPr>
        <p:spPr>
          <a:xfrm>
            <a:off x="1676399" y="534769"/>
            <a:ext cx="94583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u="sng" dirty="0">
                <a:solidFill>
                  <a:srgbClr val="000000"/>
                </a:solidFill>
                <a:latin typeface="Arial" panose="020B0604020202020204" pitchFamily="34" charset="0"/>
              </a:rPr>
              <a:t>Modifiche art. 6 - soggetti beneficiari e condizioni di ammissibilità del contributo</a:t>
            </a:r>
          </a:p>
        </p:txBody>
      </p:sp>
    </p:spTree>
    <p:extLst>
      <p:ext uri="{BB962C8B-B14F-4D97-AF65-F5344CB8AC3E}">
        <p14:creationId xmlns:p14="http://schemas.microsoft.com/office/powerpoint/2010/main" val="1761281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57818EB-BD5E-4A82-BC9A-F985C09B1D33}"/>
              </a:ext>
            </a:extLst>
          </p:cNvPr>
          <p:cNvSpPr txBox="1"/>
          <p:nvPr/>
        </p:nvSpPr>
        <p:spPr>
          <a:xfrm>
            <a:off x="314325" y="1055549"/>
            <a:ext cx="1050607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contributo è destinato a:</a:t>
            </a:r>
          </a:p>
          <a:p>
            <a:endParaRPr lang="it-IT" dirty="0"/>
          </a:p>
          <a:p>
            <a:r>
              <a:rPr lang="it-IT" dirty="0">
                <a:highlight>
                  <a:srgbClr val="FFFF00"/>
                </a:highlight>
              </a:rPr>
              <a:t>Per le imprese ad indirizzo ZOOTECNICO e VEGETALE: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acquisto di foraggio, mangime o altri alimenti per il bestiame per il periodo massimo di tre mesi;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ripristino impianti per l’approvvigionamento idrico e per l’abbeverata degli animali 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riparazione e ripristino di recinzioni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ripristino degli impianti per l’irrigazione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>
                <a:highlight>
                  <a:srgbClr val="FFFF00"/>
                </a:highlight>
              </a:rPr>
              <a:t>Per le imprese agricole NON ZOOTECNICHE ( ad esclusivo indirizzo vegetale)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riparazione e ripristino di recinzioni 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ripristino degli impianti per l’irrigazione</a:t>
            </a:r>
          </a:p>
          <a:p>
            <a:endParaRPr lang="it-IT" dirty="0"/>
          </a:p>
          <a:p>
            <a:r>
              <a:rPr lang="it-IT" dirty="0">
                <a:highlight>
                  <a:srgbClr val="FFFF00"/>
                </a:highlight>
              </a:rPr>
              <a:t>Per le aziende APISTICHE non professionali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Indennizzare gli alveari distrutti dall’incendio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DDD9AF9-EF7C-4E05-988A-9E27A4773BD4}"/>
              </a:ext>
            </a:extLst>
          </p:cNvPr>
          <p:cNvSpPr txBox="1"/>
          <p:nvPr/>
        </p:nvSpPr>
        <p:spPr>
          <a:xfrm>
            <a:off x="4086225" y="571500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u="sng" dirty="0">
                <a:solidFill>
                  <a:srgbClr val="000000"/>
                </a:solidFill>
                <a:latin typeface="Arial" panose="020B0604020202020204" pitchFamily="34" charset="0"/>
              </a:rPr>
              <a:t>Finalità del contributo</a:t>
            </a:r>
          </a:p>
        </p:txBody>
      </p:sp>
    </p:spTree>
    <p:extLst>
      <p:ext uri="{BB962C8B-B14F-4D97-AF65-F5344CB8AC3E}">
        <p14:creationId xmlns:p14="http://schemas.microsoft.com/office/powerpoint/2010/main" val="788470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0BDAEE0F-4B9C-4127-A239-13DCCE782A3E}"/>
              </a:ext>
            </a:extLst>
          </p:cNvPr>
          <p:cNvSpPr/>
          <p:nvPr/>
        </p:nvSpPr>
        <p:spPr>
          <a:xfrm>
            <a:off x="847725" y="4482585"/>
            <a:ext cx="10248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  <a:ea typeface="CIDFont+F2"/>
              </a:rPr>
              <a:t>Si ricorda agli interessati che la </a:t>
            </a:r>
            <a:r>
              <a:rPr lang="it-IT" b="1" u="sng" dirty="0">
                <a:solidFill>
                  <a:srgbClr val="000000"/>
                </a:solidFill>
                <a:latin typeface="Arial" panose="020B0604020202020204" pitchFamily="34" charset="0"/>
                <a:ea typeface="CIDFont+F2"/>
              </a:rPr>
              <a:t>scadenza</a:t>
            </a:r>
            <a:r>
              <a:rPr lang="it-IT" b="1" dirty="0">
                <a:solidFill>
                  <a:srgbClr val="000000"/>
                </a:solidFill>
                <a:latin typeface="Arial" panose="020B0604020202020204" pitchFamily="34" charset="0"/>
                <a:ea typeface="CIDFont+F2"/>
              </a:rPr>
              <a:t> </a:t>
            </a:r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  <a:ea typeface="CIDFont+F2"/>
              </a:rPr>
              <a:t>per la presentazione delle domande di contributo, così come previsto con la determinazione n. 1333/22 del 30.11.2022, è stata </a:t>
            </a:r>
            <a:r>
              <a:rPr lang="it-IT" b="1" u="sng" dirty="0">
                <a:solidFill>
                  <a:srgbClr val="000000"/>
                </a:solidFill>
                <a:latin typeface="Arial" panose="020B0604020202020204" pitchFamily="34" charset="0"/>
                <a:ea typeface="CIDFont+F2"/>
              </a:rPr>
              <a:t>prorogata al 17.02.2023</a:t>
            </a:r>
            <a:r>
              <a:rPr lang="it-IT" u="sng" dirty="0">
                <a:solidFill>
                  <a:srgbClr val="000000"/>
                </a:solidFill>
                <a:latin typeface="Arial" panose="020B0604020202020204" pitchFamily="34" charset="0"/>
                <a:ea typeface="CIDFont+F2"/>
              </a:rPr>
              <a:t>.</a:t>
            </a:r>
            <a:endParaRPr lang="it-IT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0903B8DA-AC92-4AEC-B9C4-55EFF5CDDC43}"/>
              </a:ext>
            </a:extLst>
          </p:cNvPr>
          <p:cNvSpPr/>
          <p:nvPr/>
        </p:nvSpPr>
        <p:spPr>
          <a:xfrm>
            <a:off x="4322244" y="1090820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u="sng" dirty="0">
                <a:solidFill>
                  <a:srgbClr val="000000"/>
                </a:solidFill>
                <a:latin typeface="Arial" panose="020B0604020202020204" pitchFamily="34" charset="0"/>
              </a:rPr>
              <a:t>Importo del contributo</a:t>
            </a:r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707907A-43E1-47D3-8206-7B09C3D70287}"/>
              </a:ext>
            </a:extLst>
          </p:cNvPr>
          <p:cNvSpPr/>
          <p:nvPr/>
        </p:nvSpPr>
        <p:spPr>
          <a:xfrm>
            <a:off x="971550" y="1729085"/>
            <a:ext cx="101250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L’importo massimo concedibile è di 25.000,00 euro, cui concorrono eventuali altri contributi in regime “</a:t>
            </a:r>
            <a:r>
              <a:rPr lang="it-IT" i="1" dirty="0"/>
              <a:t>de </a:t>
            </a:r>
            <a:r>
              <a:rPr lang="it-IT" i="1" dirty="0" err="1"/>
              <a:t>minimis</a:t>
            </a:r>
            <a:r>
              <a:rPr lang="it-IT" dirty="0"/>
              <a:t>”, già percepiti nel corso del triennio precedente.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D6BBA6E2-A9F5-4D3F-A9FF-38F575068757}"/>
              </a:ext>
            </a:extLst>
          </p:cNvPr>
          <p:cNvSpPr/>
          <p:nvPr/>
        </p:nvSpPr>
        <p:spPr>
          <a:xfrm>
            <a:off x="5097353" y="3575387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u="sng" dirty="0">
                <a:solidFill>
                  <a:srgbClr val="000000"/>
                </a:solidFill>
                <a:latin typeface="Arial" panose="020B0604020202020204" pitchFamily="34" charset="0"/>
              </a:rPr>
              <a:t>Scadenza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51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465588C3-7E35-49E0-A4B6-E941D864828D}"/>
              </a:ext>
            </a:extLst>
          </p:cNvPr>
          <p:cNvSpPr txBox="1"/>
          <p:nvPr/>
        </p:nvSpPr>
        <p:spPr>
          <a:xfrm>
            <a:off x="2692497" y="975100"/>
            <a:ext cx="6032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u="sng" dirty="0">
                <a:solidFill>
                  <a:srgbClr val="000000"/>
                </a:solidFill>
                <a:latin typeface="Arial" panose="020B0604020202020204" pitchFamily="34" charset="0"/>
              </a:rPr>
              <a:t>Istruzioni operative per la presentazione delle istanze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2CCA8A-A082-4B5E-A0B4-3893FF3689D1}"/>
              </a:ext>
            </a:extLst>
          </p:cNvPr>
          <p:cNvSpPr txBox="1"/>
          <p:nvPr/>
        </p:nvSpPr>
        <p:spPr>
          <a:xfrm>
            <a:off x="452846" y="2097248"/>
            <a:ext cx="1085958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Aziende  ad indirizzo zootecnico e vegetale </a:t>
            </a:r>
          </a:p>
          <a:p>
            <a:endParaRPr lang="it-IT" sz="1400" dirty="0"/>
          </a:p>
          <a:p>
            <a:r>
              <a:rPr lang="it-IT" sz="1400" dirty="0"/>
              <a:t> </a:t>
            </a:r>
            <a:r>
              <a:rPr lang="it-IT" sz="1400" dirty="0">
                <a:hlinkClick r:id="rId2"/>
              </a:rPr>
              <a:t>https://agenzialaore.elixforms.it/rwe2/module_preview.jsp?MODULE_TAG=MOD_INCENDI_MONTIFERRU</a:t>
            </a:r>
            <a:endParaRPr lang="it-IT" sz="1400" dirty="0"/>
          </a:p>
          <a:p>
            <a:endParaRPr lang="it-IT" sz="1400" dirty="0"/>
          </a:p>
          <a:p>
            <a:r>
              <a:rPr lang="it-IT" sz="1400" dirty="0"/>
              <a:t>Aziende NON ZOOTECNICHE ad esclusivo indirizzo vegetale </a:t>
            </a:r>
          </a:p>
          <a:p>
            <a:endParaRPr lang="it-IT" sz="1400" dirty="0"/>
          </a:p>
          <a:p>
            <a:r>
              <a:rPr lang="it-IT" sz="1400" dirty="0">
                <a:hlinkClick r:id="rId3"/>
              </a:rPr>
              <a:t>https://agenzialaore.elixforms.it/rwe2/module_preview.jsp?MODULE_TAG=MOD_INCENDI_MONTIFERRU_NON_ZOOTECNICHE</a:t>
            </a:r>
            <a:endParaRPr lang="it-IT" sz="1400" dirty="0"/>
          </a:p>
          <a:p>
            <a:endParaRPr lang="it-IT" sz="1400" dirty="0"/>
          </a:p>
          <a:p>
            <a:endParaRPr lang="it-IT" sz="1400" dirty="0"/>
          </a:p>
          <a:p>
            <a:r>
              <a:rPr lang="it-IT" sz="1400" dirty="0"/>
              <a:t>Apicoltori NON imprenditori agricoli</a:t>
            </a:r>
          </a:p>
          <a:p>
            <a:endParaRPr lang="it-IT" sz="1400" dirty="0"/>
          </a:p>
          <a:p>
            <a:r>
              <a:rPr lang="it-IT" sz="1400" dirty="0">
                <a:hlinkClick r:id="rId4"/>
              </a:rPr>
              <a:t>https://agenzialaore.elixforms.it/rwe2/module_preview.jsp?MODULE_TAG=MOD_INCENDI_MONTIFERRU_APICOLTORI</a:t>
            </a:r>
            <a:endParaRPr lang="it-IT" sz="1400" dirty="0"/>
          </a:p>
          <a:p>
            <a:r>
              <a:rPr lang="it-IT" dirty="0"/>
              <a:t> 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566B7D3-C425-40FE-B653-48082B774EF6}"/>
              </a:ext>
            </a:extLst>
          </p:cNvPr>
          <p:cNvSpPr/>
          <p:nvPr/>
        </p:nvSpPr>
        <p:spPr>
          <a:xfrm flipH="1">
            <a:off x="10041622" y="3105835"/>
            <a:ext cx="18455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 Il Direttore del     Servizio</a:t>
            </a:r>
          </a:p>
          <a:p>
            <a:r>
              <a:rPr lang="it-IT" dirty="0"/>
              <a:t>                                      Giuseppe Aresu</a:t>
            </a:r>
          </a:p>
        </p:txBody>
      </p:sp>
    </p:spTree>
    <p:extLst>
      <p:ext uri="{BB962C8B-B14F-4D97-AF65-F5344CB8AC3E}">
        <p14:creationId xmlns:p14="http://schemas.microsoft.com/office/powerpoint/2010/main" val="34859564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333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CIDFont+F2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 Giordano</dc:creator>
  <cp:lastModifiedBy>Annalisa AM. Mulas</cp:lastModifiedBy>
  <cp:revision>12</cp:revision>
  <dcterms:created xsi:type="dcterms:W3CDTF">2022-12-28T10:14:40Z</dcterms:created>
  <dcterms:modified xsi:type="dcterms:W3CDTF">2022-12-30T11:46:58Z</dcterms:modified>
</cp:coreProperties>
</file>